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3" r:id="rId4"/>
    <p:sldId id="277" r:id="rId5"/>
    <p:sldId id="272" r:id="rId6"/>
    <p:sldId id="276" r:id="rId7"/>
    <p:sldId id="265" r:id="rId8"/>
    <p:sldId id="266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77233C-F17F-446A-9206-1489C9301905}">
          <p14:sldIdLst>
            <p14:sldId id="256"/>
            <p14:sldId id="267"/>
            <p14:sldId id="263"/>
            <p14:sldId id="277"/>
            <p14:sldId id="272"/>
            <p14:sldId id="276"/>
            <p14:sldId id="265"/>
            <p14:sldId id="266"/>
            <p14:sldId id="273"/>
          </p14:sldIdLst>
        </p14:section>
        <p14:section name="Untitled Section" id="{5838645E-6B0F-4DC7-8895-A010D2FF46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Requests For Service Second</a:t>
            </a:r>
            <a:r>
              <a:rPr lang="en-US" baseline="0" dirty="0"/>
              <a:t> </a:t>
            </a:r>
            <a:r>
              <a:rPr lang="en-US" dirty="0"/>
              <a:t>Quarter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Requests For Service Fourth Quarter 2018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E4-4178-B3FB-0A980CC7F03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E4-4178-B3FB-0A980CC7F03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5E4-4178-B3FB-0A980CC7F03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5E4-4178-B3FB-0A980CC7F0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Town of Yountville</c:v>
                </c:pt>
                <c:pt idx="1">
                  <c:v>County Areas</c:v>
                </c:pt>
                <c:pt idx="2">
                  <c:v>Veterans Home</c:v>
                </c:pt>
                <c:pt idx="3">
                  <c:v>City of Napa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149</c:v>
                </c:pt>
                <c:pt idx="2">
                  <c:v>154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1-4354-9554-2C57DC26E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Requests For Service Second Quarter 2021</a:t>
            </a:r>
          </a:p>
        </c:rich>
      </c:tx>
      <c:layout>
        <c:manualLayout>
          <c:xMode val="edge"/>
          <c:yMode val="edge"/>
          <c:x val="0.17404115030115191"/>
          <c:y val="1.6970723230755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Requests For Service First Quarter 2017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FA-4EA7-9C37-E8289CEBC45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FA-4EA7-9C37-E8289CEBC45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9FA-4EA7-9C37-E8289CEBC45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9FA-4EA7-9C37-E8289CEBC4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Town of Yountville</c:v>
                </c:pt>
                <c:pt idx="1">
                  <c:v>County Areas</c:v>
                </c:pt>
                <c:pt idx="2">
                  <c:v>Veterans Home</c:v>
                </c:pt>
                <c:pt idx="3">
                  <c:v>City of Napa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113</c:v>
                </c:pt>
                <c:pt idx="1">
                  <c:v>150</c:v>
                </c:pt>
                <c:pt idx="2">
                  <c:v>151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2-4858-9597-865995413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446-48CE-9F87-7226550CD1C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446-48CE-9F87-7226550CD1C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446-48CE-9F87-7226550CD1C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446-48CE-9F87-7226550CD1C3}"/>
              </c:ext>
            </c:extLst>
          </c:dPt>
          <c:cat>
            <c:strRef>
              <c:f>Sheet1!$A$2:$A$5</c:f>
              <c:strCache>
                <c:ptCount val="4"/>
                <c:pt idx="0">
                  <c:v>Town of Yountville</c:v>
                </c:pt>
                <c:pt idx="1">
                  <c:v>County Areas</c:v>
                </c:pt>
                <c:pt idx="2">
                  <c:v>Veterans Home</c:v>
                </c:pt>
                <c:pt idx="3">
                  <c:v>City of Napa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503B-4203-B283-A6A40D644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Requests For Service 5 Year Average Q2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Requests For Service 5 Year Average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17-4716-B6C1-A5E82F6B91F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17-4716-B6C1-A5E82F6B91F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17-4716-B6C1-A5E82F6B91F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E17-4716-B6C1-A5E82F6B91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Town of Yountville </c:v>
                </c:pt>
                <c:pt idx="1">
                  <c:v>County Areas</c:v>
                </c:pt>
                <c:pt idx="2">
                  <c:v>Veterans Home</c:v>
                </c:pt>
                <c:pt idx="3">
                  <c:v>City of Napa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</c:v>
                </c:pt>
                <c:pt idx="1">
                  <c:v>144</c:v>
                </c:pt>
                <c:pt idx="2">
                  <c:v>215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4-4BB8-81B7-82DAC2599E4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Town of Yountville Statistical Analysis </a:t>
            </a:r>
          </a:p>
        </c:rich>
      </c:tx>
      <c:layout>
        <c:manualLayout>
          <c:xMode val="edge"/>
          <c:yMode val="edge"/>
          <c:x val="0.251208223972003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320063726545152E-2"/>
          <c:y val="0.18111933898540047"/>
          <c:w val="0.94826572604350379"/>
          <c:h val="0.73136200716845878"/>
        </c:manualLayout>
      </c:layout>
      <c:pie3DChart>
        <c:varyColors val="1"/>
        <c:ser>
          <c:idx val="0"/>
          <c:order val="0"/>
          <c:explosion val="43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4F9-4366-B678-4F17A4401E1F}"/>
              </c:ext>
            </c:extLst>
          </c:dPt>
          <c:dPt>
            <c:idx val="1"/>
            <c:bubble3D val="0"/>
            <c:explosion val="63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E4F9-4366-B678-4F17A4401E1F}"/>
              </c:ext>
            </c:extLst>
          </c:dPt>
          <c:dPt>
            <c:idx val="2"/>
            <c:bubble3D val="0"/>
            <c:explosion val="61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E4F9-4366-B678-4F17A4401E1F}"/>
              </c:ext>
            </c:extLst>
          </c:dPt>
          <c:dPt>
            <c:idx val="3"/>
            <c:bubble3D val="0"/>
            <c:explosion val="64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E4F9-4366-B678-4F17A4401E1F}"/>
              </c:ext>
            </c:extLst>
          </c:dPt>
          <c:dPt>
            <c:idx val="4"/>
            <c:bubble3D val="0"/>
            <c:explosion val="87"/>
            <c:spPr>
              <a:gradFill rotWithShape="1">
                <a:gsLst>
                  <a:gs pos="0">
                    <a:schemeClr val="accent5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E4F9-4366-B678-4F17A4401E1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B33E-42D9-A642-8E87868347C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E4F9-4366-B678-4F17A4401E1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E4F9-4366-B678-4F17A4401E1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E4F9-4366-B678-4F17A4401E1F}"/>
              </c:ext>
            </c:extLst>
          </c:dPt>
          <c:dPt>
            <c:idx val="9"/>
            <c:bubble3D val="0"/>
            <c:explosion val="33"/>
            <c:spPr>
              <a:gradFill rotWithShape="1">
                <a:gsLst>
                  <a:gs pos="0">
                    <a:schemeClr val="accent6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E4F9-4366-B678-4F17A4401E1F}"/>
              </c:ext>
            </c:extLst>
          </c:dPt>
          <c:dLbls>
            <c:dLbl>
              <c:idx val="3"/>
              <c:layout>
                <c:manualLayout>
                  <c:x val="-0.22456965389878714"/>
                  <c:y val="-6.256982405018907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F9-4366-B678-4F17A4401E1F}"/>
                </c:ext>
              </c:extLst>
            </c:dLbl>
            <c:dLbl>
              <c:idx val="4"/>
              <c:layout>
                <c:manualLayout>
                  <c:x val="2.954865683022543E-2"/>
                  <c:y val="-8.846078572612935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F9-4366-B678-4F17A4401E1F}"/>
                </c:ext>
              </c:extLst>
            </c:dLbl>
            <c:dLbl>
              <c:idx val="6"/>
              <c:layout>
                <c:manualLayout>
                  <c:x val="-0.22785603907779375"/>
                  <c:y val="-6.472740418985074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F9-4366-B678-4F17A4401E1F}"/>
                </c:ext>
              </c:extLst>
            </c:dLbl>
            <c:dLbl>
              <c:idx val="7"/>
              <c:layout>
                <c:manualLayout>
                  <c:x val="-3.2863851790067206E-3"/>
                  <c:y val="-8.414562544680596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F9-4366-B678-4F17A4401E1F}"/>
                </c:ext>
              </c:extLst>
            </c:dLbl>
            <c:dLbl>
              <c:idx val="8"/>
              <c:layout>
                <c:manualLayout>
                  <c:x val="0.11502348126523233"/>
                  <c:y val="-6.9042564469174145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F9-4366-B678-4F17A4401E1F}"/>
                </c:ext>
              </c:extLst>
            </c:dLbl>
            <c:dLbl>
              <c:idx val="9"/>
              <c:layout>
                <c:manualLayout>
                  <c:x val="0.15153401300839228"/>
                  <c:y val="1.726064111729353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F9-4366-B678-4F17A4401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Sheet1!$A$1:$A$10</c:f>
              <c:strCache>
                <c:ptCount val="10"/>
                <c:pt idx="0">
                  <c:v>Medical Aids </c:v>
                </c:pt>
                <c:pt idx="1">
                  <c:v>Public Assists</c:v>
                </c:pt>
                <c:pt idx="2">
                  <c:v>Traffic Collisions </c:v>
                </c:pt>
                <c:pt idx="3">
                  <c:v>Vehicle Fire </c:v>
                </c:pt>
                <c:pt idx="4">
                  <c:v>Alarm Sounding </c:v>
                </c:pt>
                <c:pt idx="5">
                  <c:v>Structure Fire </c:v>
                </c:pt>
                <c:pt idx="6">
                  <c:v>Vegetation Fire</c:v>
                </c:pt>
                <c:pt idx="7">
                  <c:v>Misc Fire</c:v>
                </c:pt>
                <c:pt idx="8">
                  <c:v>Smoke Checks</c:v>
                </c:pt>
                <c:pt idx="9">
                  <c:v>Hazardous Conditions 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49</c:v>
                </c:pt>
                <c:pt idx="1">
                  <c:v>24</c:v>
                </c:pt>
                <c:pt idx="2">
                  <c:v>4</c:v>
                </c:pt>
                <c:pt idx="3">
                  <c:v>1</c:v>
                </c:pt>
                <c:pt idx="4">
                  <c:v>9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F9-4366-B678-4F17A4401E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Veterans</a:t>
            </a:r>
            <a:r>
              <a:rPr lang="en-US" baseline="0" dirty="0"/>
              <a:t> Home</a:t>
            </a:r>
            <a:r>
              <a:rPr lang="en-US" dirty="0"/>
              <a:t> Statistical Analysis </a:t>
            </a:r>
          </a:p>
        </c:rich>
      </c:tx>
      <c:layout>
        <c:manualLayout>
          <c:xMode val="edge"/>
          <c:yMode val="edge"/>
          <c:x val="0.26220097723112085"/>
          <c:y val="1.9180074470037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320063726545152E-2"/>
          <c:y val="0.18111933898540047"/>
          <c:w val="0.94826572604350379"/>
          <c:h val="0.73136200716845878"/>
        </c:manualLayout>
      </c:layout>
      <c:pie3DChart>
        <c:varyColors val="1"/>
        <c:ser>
          <c:idx val="0"/>
          <c:order val="0"/>
          <c:explosion val="43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4F9-4366-B678-4F17A4401E1F}"/>
              </c:ext>
            </c:extLst>
          </c:dPt>
          <c:dPt>
            <c:idx val="1"/>
            <c:bubble3D val="0"/>
            <c:explosion val="63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E4F9-4366-B678-4F17A4401E1F}"/>
              </c:ext>
            </c:extLst>
          </c:dPt>
          <c:dPt>
            <c:idx val="2"/>
            <c:bubble3D val="0"/>
            <c:explosion val="61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E4F9-4366-B678-4F17A4401E1F}"/>
              </c:ext>
            </c:extLst>
          </c:dPt>
          <c:dPt>
            <c:idx val="3"/>
            <c:bubble3D val="0"/>
            <c:explosion val="64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E4F9-4366-B678-4F17A4401E1F}"/>
              </c:ext>
            </c:extLst>
          </c:dPt>
          <c:dPt>
            <c:idx val="4"/>
            <c:bubble3D val="0"/>
            <c:explosion val="87"/>
            <c:spPr>
              <a:gradFill rotWithShape="1">
                <a:gsLst>
                  <a:gs pos="0">
                    <a:schemeClr val="accent5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E4F9-4366-B678-4F17A4401E1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B33E-42D9-A642-8E87868347C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E4F9-4366-B678-4F17A4401E1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E4F9-4366-B678-4F17A4401E1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E4F9-4366-B678-4F17A4401E1F}"/>
              </c:ext>
            </c:extLst>
          </c:dPt>
          <c:dPt>
            <c:idx val="9"/>
            <c:bubble3D val="0"/>
            <c:explosion val="33"/>
            <c:spPr>
              <a:gradFill rotWithShape="1">
                <a:gsLst>
                  <a:gs pos="0">
                    <a:schemeClr val="accent6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E4F9-4366-B678-4F17A4401E1F}"/>
              </c:ext>
            </c:extLst>
          </c:dPt>
          <c:dLbls>
            <c:dLbl>
              <c:idx val="1"/>
              <c:layout>
                <c:manualLayout>
                  <c:x val="-2.0886259472606802E-2"/>
                  <c:y val="8.870784442392193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9-4366-B678-4F17A4401E1F}"/>
                </c:ext>
              </c:extLst>
            </c:dLbl>
            <c:dLbl>
              <c:idx val="3"/>
              <c:layout>
                <c:manualLayout>
                  <c:x val="-0.22456965389878714"/>
                  <c:y val="-6.256982405018907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F9-4366-B678-4F17A4401E1F}"/>
                </c:ext>
              </c:extLst>
            </c:dLbl>
            <c:dLbl>
              <c:idx val="4"/>
              <c:layout>
                <c:manualLayout>
                  <c:x val="3.0529686965779599E-2"/>
                  <c:y val="-1.591323206153330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F9-4366-B678-4F17A4401E1F}"/>
                </c:ext>
              </c:extLst>
            </c:dLbl>
            <c:dLbl>
              <c:idx val="5"/>
              <c:layout>
                <c:manualLayout>
                  <c:x val="8.684286833347038E-2"/>
                  <c:y val="-1.678256516128254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3E-42D9-A642-8E87868347CC}"/>
                </c:ext>
              </c:extLst>
            </c:dLbl>
            <c:dLbl>
              <c:idx val="6"/>
              <c:layout>
                <c:manualLayout>
                  <c:x val="-0.17856026139269413"/>
                  <c:y val="-4.530918293289554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F9-4366-B678-4F17A4401E1F}"/>
                </c:ext>
              </c:extLst>
            </c:dLbl>
            <c:dLbl>
              <c:idx val="7"/>
              <c:layout>
                <c:manualLayout>
                  <c:x val="3.983337733325832E-2"/>
                  <c:y val="-1.773684937827109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F9-4366-B678-4F17A4401E1F}"/>
                </c:ext>
              </c:extLst>
            </c:dLbl>
            <c:dLbl>
              <c:idx val="8"/>
              <c:layout>
                <c:manualLayout>
                  <c:x val="6.0250394948455077E-2"/>
                  <c:y val="-6.041224391052735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F9-4366-B678-4F17A4401E1F}"/>
                </c:ext>
              </c:extLst>
            </c:dLbl>
            <c:dLbl>
              <c:idx val="9"/>
              <c:layout>
                <c:manualLayout>
                  <c:x val="0.12074664266146169"/>
                  <c:y val="4.435486611326362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F9-4366-B678-4F17A4401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Sheet1!$A$1:$A$10</c:f>
              <c:strCache>
                <c:ptCount val="10"/>
                <c:pt idx="0">
                  <c:v>Medical Aids </c:v>
                </c:pt>
                <c:pt idx="1">
                  <c:v>Public Assists</c:v>
                </c:pt>
                <c:pt idx="2">
                  <c:v>Traffic Collisions </c:v>
                </c:pt>
                <c:pt idx="3">
                  <c:v>Vehicle Fire </c:v>
                </c:pt>
                <c:pt idx="4">
                  <c:v>Alarm Sounding </c:v>
                </c:pt>
                <c:pt idx="5">
                  <c:v>Structure Fire </c:v>
                </c:pt>
                <c:pt idx="6">
                  <c:v>Vegetation Fire</c:v>
                </c:pt>
                <c:pt idx="7">
                  <c:v>Misc Fire</c:v>
                </c:pt>
                <c:pt idx="8">
                  <c:v>Rescue </c:v>
                </c:pt>
                <c:pt idx="9">
                  <c:v>Hazardous Conditions 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139</c:v>
                </c:pt>
                <c:pt idx="1">
                  <c:v>4</c:v>
                </c:pt>
                <c:pt idx="4">
                  <c:v>7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F9-4366-B678-4F17A4401E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15.jpg"/><Relationship Id="rId4" Type="http://schemas.openxmlformats.org/officeDocument/2006/relationships/image" Target="../media/image3.pn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322390-8B58-46BE-88EB-D9FD30C08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875" r="1" b="275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85E190-58DD-42DD-A4A8-401E15C92A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472" y="5583734"/>
            <a:ext cx="1527528" cy="1058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C06A8-50A3-4231-B6DF-85EB99B48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Town Of Yountville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79202-AFA8-48C1-A491-47C5B4BB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Quarterly report April may June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3453" y="6667031"/>
            <a:ext cx="3648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Bernard MT Condensed" panose="02050806060905020404" pitchFamily="18" charset="0"/>
              </a:rPr>
              <a:t>                                                                                   Prepared By Engineer Kyle Black</a:t>
            </a:r>
          </a:p>
        </p:txBody>
      </p:sp>
    </p:spTree>
    <p:extLst>
      <p:ext uri="{BB962C8B-B14F-4D97-AF65-F5344CB8AC3E}">
        <p14:creationId xmlns:p14="http://schemas.microsoft.com/office/powerpoint/2010/main" val="339343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875" r="1" b="275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C06A8-50A3-4231-B6DF-85EB99B4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Town Of Yountville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79202-AFA8-48C1-A491-47C5B4BB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881" y="1503340"/>
            <a:ext cx="4396338" cy="57626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Quarterly Report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Quarter 2021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4092552"/>
              </p:ext>
            </p:extLst>
          </p:nvPr>
        </p:nvGraphicFramePr>
        <p:xfrm>
          <a:off x="1013001" y="2305956"/>
          <a:ext cx="4657745" cy="403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54104792"/>
              </p:ext>
            </p:extLst>
          </p:nvPr>
        </p:nvGraphicFramePr>
        <p:xfrm>
          <a:off x="7086482" y="216569"/>
          <a:ext cx="3689781" cy="333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23044384"/>
              </p:ext>
            </p:extLst>
          </p:nvPr>
        </p:nvGraphicFramePr>
        <p:xfrm>
          <a:off x="6683727" y="3405590"/>
          <a:ext cx="4703452" cy="338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9584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875" r="1" b="27516"/>
          <a:stretch/>
        </p:blipFill>
        <p:spPr>
          <a:xfrm>
            <a:off x="-74597" y="10"/>
            <a:ext cx="12191980" cy="685799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4865757"/>
              </p:ext>
            </p:extLst>
          </p:nvPr>
        </p:nvGraphicFramePr>
        <p:xfrm>
          <a:off x="206828" y="370114"/>
          <a:ext cx="11593285" cy="58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274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875" r="1" b="27516"/>
          <a:stretch/>
        </p:blipFill>
        <p:spPr>
          <a:xfrm>
            <a:off x="-74597" y="10"/>
            <a:ext cx="12191980" cy="685799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5987946"/>
              </p:ext>
            </p:extLst>
          </p:nvPr>
        </p:nvGraphicFramePr>
        <p:xfrm>
          <a:off x="206829" y="370114"/>
          <a:ext cx="11553050" cy="529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907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2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9" name="Picture 64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0" name="Oval 66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" name="Picture 68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2" name="Picture 70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72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795D-090A-424A-8E44-AE9AD6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571" y="1447800"/>
            <a:ext cx="2766727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Quarter in Photos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0B5B3-B867-4512-B173-E18E6850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7571" y="4777379"/>
            <a:ext cx="2766727" cy="1471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 dirty="0"/>
              <a:t>Paper shredding truck fire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77" r="3" b="29039"/>
          <a:stretch/>
        </p:blipFill>
        <p:spPr>
          <a:xfrm>
            <a:off x="20" y="4865076"/>
            <a:ext cx="2369885" cy="1992461"/>
          </a:xfrm>
          <a:prstGeom prst="rect">
            <a:avLst/>
          </a:prstGeom>
        </p:spPr>
      </p:pic>
      <p:cxnSp>
        <p:nvCxnSpPr>
          <p:cNvPr id="84" name="Straight Connector 74">
            <a:extLst>
              <a:ext uri="{FF2B5EF4-FFF2-40B4-BE49-F238E27FC236}">
                <a16:creationId xmlns:a16="http://schemas.microsoft.com/office/drawing/2014/main" id="{03F8C69F-F318-4296-888D-427A6FDA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8288" y="0"/>
            <a:ext cx="0" cy="68575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BFF9FD5-9693-471E-8868-834B78936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8768"/>
            <a:ext cx="406861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pic>
        <p:nvPicPr>
          <p:cNvPr id="8" name="Content Placeholder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EE44C3DB-D0BB-458A-8DC4-5C00F36D0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 rot="5400000">
            <a:off x="4375618" y="2571461"/>
            <a:ext cx="4823531" cy="3617647"/>
          </a:xfrm>
        </p:spPr>
      </p:pic>
      <p:pic>
        <p:nvPicPr>
          <p:cNvPr id="10" name="Picture 9" descr="A truck parked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A7AC2965-F314-4787-86E5-FAA96C2B32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21931" y="611433"/>
            <a:ext cx="4761082" cy="35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8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795D-090A-424A-8E44-AE9AD6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61" y="1447800"/>
            <a:ext cx="2779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Quarter in Photos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0B5B3-B867-4512-B173-E18E6850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261" y="4777379"/>
            <a:ext cx="2779325" cy="1471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 dirty="0"/>
              <a:t>Interagency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70" r="19135" b="1"/>
          <a:stretch/>
        </p:blipFill>
        <p:spPr>
          <a:xfrm>
            <a:off x="45200" y="5573312"/>
            <a:ext cx="720057" cy="121873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90F7FD6-5F53-47E2-9642-DC24B8020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3B0D42-BF97-45CF-80C1-3EEA6D51F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67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4B9417-719A-48F6-8359-D75B95CE3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3381" y="3428768"/>
            <a:ext cx="406861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pic>
        <p:nvPicPr>
          <p:cNvPr id="8" name="Content Placeholder 7" descr="A picture containing automaton, engine&#10;&#10;Description automatically generated">
            <a:extLst>
              <a:ext uri="{FF2B5EF4-FFF2-40B4-BE49-F238E27FC236}">
                <a16:creationId xmlns:a16="http://schemas.microsoft.com/office/drawing/2014/main" id="{946637F6-0700-4A72-B284-CFC6DEC53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 rot="5400000">
            <a:off x="2505209" y="3469188"/>
            <a:ext cx="3741737" cy="2806302"/>
          </a:xfrm>
        </p:spPr>
      </p:pic>
      <p:pic>
        <p:nvPicPr>
          <p:cNvPr id="11" name="Content Placeholder 10" descr="A few 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CD47CE70-2FA4-41BD-BA05-0DD9DB6CCC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0"/>
          <a:stretch>
            <a:fillRect/>
          </a:stretch>
        </p:blipFill>
        <p:spPr>
          <a:xfrm rot="5400000">
            <a:off x="8854410" y="1834065"/>
            <a:ext cx="3741738" cy="2806303"/>
          </a:xfrm>
        </p:spPr>
      </p:pic>
      <p:pic>
        <p:nvPicPr>
          <p:cNvPr id="13" name="Picture 12" descr="A group of people standing in front of a firetruck&#10;&#10;Description automatically generated with medium confidence">
            <a:extLst>
              <a:ext uri="{FF2B5EF4-FFF2-40B4-BE49-F238E27FC236}">
                <a16:creationId xmlns:a16="http://schemas.microsoft.com/office/drawing/2014/main" id="{ED62C310-CD67-4FA7-BFD1-0A955FEA97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3290" y="119580"/>
            <a:ext cx="4346322" cy="32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795D-090A-424A-8E44-AE9AD6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Quarter in Photos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0B5B3-B867-4512-B173-E18E6850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0623" y="4740729"/>
            <a:ext cx="3333676" cy="1469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 dirty="0"/>
              <a:t>Trench rescue technician class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484639B-D130-4FDF-9889-EA88D8CC9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69" r="19135" b="1"/>
          <a:stretch/>
        </p:blipFill>
        <p:spPr>
          <a:xfrm>
            <a:off x="4609937" y="647699"/>
            <a:ext cx="1570808" cy="2658666"/>
          </a:xfrm>
          <a:prstGeom prst="rect">
            <a:avLst/>
          </a:prstGeom>
          <a:effectLst/>
        </p:spPr>
      </p:pic>
      <p:sp>
        <p:nvSpPr>
          <p:cNvPr id="74" name="Freeform 31">
            <a:extLst>
              <a:ext uri="{FF2B5EF4-FFF2-40B4-BE49-F238E27FC236}">
                <a16:creationId xmlns:a16="http://schemas.microsoft.com/office/drawing/2014/main" id="{1EBB90A2-2B0A-4F80-8F25-04033406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pic>
        <p:nvPicPr>
          <p:cNvPr id="9" name="Content Placeholder 8" descr="A group of people working on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8463322A-DD50-4C7B-8E65-716F5AB747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109952" y="647699"/>
            <a:ext cx="4416767" cy="5889024"/>
          </a:xfrm>
        </p:spPr>
      </p:pic>
    </p:spTree>
    <p:extLst>
      <p:ext uri="{BB962C8B-B14F-4D97-AF65-F5344CB8AC3E}">
        <p14:creationId xmlns:p14="http://schemas.microsoft.com/office/powerpoint/2010/main" val="140813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795D-090A-424A-8E44-AE9AD6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9" y="4542502"/>
            <a:ext cx="3549680" cy="11899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Quarter in Photos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0B5B3-B867-4512-B173-E18E6850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458" y="5740494"/>
            <a:ext cx="9181185" cy="507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cap="all" dirty="0"/>
              <a:t>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" b="7603"/>
          <a:stretch/>
        </p:blipFill>
        <p:spPr>
          <a:xfrm>
            <a:off x="45304" y="46769"/>
            <a:ext cx="1298850" cy="15843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pic>
        <p:nvPicPr>
          <p:cNvPr id="8" name="Content Placeholder 7" descr="A picture containing tree, outdoor, grass, bicycle&#10;&#10;Description automatically generated">
            <a:extLst>
              <a:ext uri="{FF2B5EF4-FFF2-40B4-BE49-F238E27FC236}">
                <a16:creationId xmlns:a16="http://schemas.microsoft.com/office/drawing/2014/main" id="{48580079-EAB2-45B9-A038-7425CAEE8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2012416" y="80319"/>
            <a:ext cx="4395787" cy="3296840"/>
          </a:xfrm>
        </p:spPr>
      </p:pic>
      <p:pic>
        <p:nvPicPr>
          <p:cNvPr id="11" name="Content Placeholder 10" descr="A picture containing sky, outdoor, road, ground&#10;&#10;Description automatically generated">
            <a:extLst>
              <a:ext uri="{FF2B5EF4-FFF2-40B4-BE49-F238E27FC236}">
                <a16:creationId xmlns:a16="http://schemas.microsoft.com/office/drawing/2014/main" id="{825AEE25-575A-4294-8357-148DB70CA0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0"/>
          <a:stretch>
            <a:fillRect/>
          </a:stretch>
        </p:blipFill>
        <p:spPr>
          <a:xfrm>
            <a:off x="4121984" y="3429000"/>
            <a:ext cx="4395788" cy="3296841"/>
          </a:xfrm>
        </p:spPr>
      </p:pic>
      <p:pic>
        <p:nvPicPr>
          <p:cNvPr id="13" name="Picture 12" descr="A picture containing yellow&#10;&#10;Description automatically generated">
            <a:extLst>
              <a:ext uri="{FF2B5EF4-FFF2-40B4-BE49-F238E27FC236}">
                <a16:creationId xmlns:a16="http://schemas.microsoft.com/office/drawing/2014/main" id="{979A1456-739D-41A6-B0E9-088874509B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8228458" y="1791118"/>
            <a:ext cx="4229444" cy="31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3" b="6332"/>
          <a:stretch/>
        </p:blipFill>
        <p:spPr>
          <a:xfrm>
            <a:off x="1" y="-5"/>
            <a:ext cx="4060014" cy="5020241"/>
          </a:xfrm>
          <a:custGeom>
            <a:avLst/>
            <a:gdLst/>
            <a:ahLst/>
            <a:cxnLst/>
            <a:rect l="l" t="t" r="r" b="b"/>
            <a:pathLst>
              <a:path w="4060014" h="5020241">
                <a:moveTo>
                  <a:pt x="0" y="0"/>
                </a:moveTo>
                <a:lnTo>
                  <a:pt x="4060014" y="0"/>
                </a:lnTo>
                <a:lnTo>
                  <a:pt x="4060014" y="451006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5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795D-090A-424A-8E44-AE9AD6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Quarter in Photos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0B5B3-B867-4512-B173-E18E6850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917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Baseball at the veterans home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pic>
        <p:nvPicPr>
          <p:cNvPr id="8" name="Content Placeholder 7" descr="A group of baseball players standing on a field&#10;&#10;Description automatically generated with medium confidence">
            <a:extLst>
              <a:ext uri="{FF2B5EF4-FFF2-40B4-BE49-F238E27FC236}">
                <a16:creationId xmlns:a16="http://schemas.microsoft.com/office/drawing/2014/main" id="{1B921AA1-3135-4996-BF75-1261907755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192083" y="283768"/>
            <a:ext cx="6135948" cy="4601961"/>
          </a:xfrm>
        </p:spPr>
      </p:pic>
    </p:spTree>
    <p:extLst>
      <p:ext uri="{BB962C8B-B14F-4D97-AF65-F5344CB8AC3E}">
        <p14:creationId xmlns:p14="http://schemas.microsoft.com/office/powerpoint/2010/main" val="2395137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1386</TotalTime>
  <Words>82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Bernard MT Condensed</vt:lpstr>
      <vt:lpstr>Century Gothic</vt:lpstr>
      <vt:lpstr>Wingdings 3</vt:lpstr>
      <vt:lpstr>Ion</vt:lpstr>
      <vt:lpstr>Town Of Yountville </vt:lpstr>
      <vt:lpstr>Town Of Yountville </vt:lpstr>
      <vt:lpstr>PowerPoint Presentation</vt:lpstr>
      <vt:lpstr>PowerPoint Presentation</vt:lpstr>
      <vt:lpstr>Quarter in Photos </vt:lpstr>
      <vt:lpstr>Quarter in Photos </vt:lpstr>
      <vt:lpstr>Quarter in Photos</vt:lpstr>
      <vt:lpstr>Quarter in Photos </vt:lpstr>
      <vt:lpstr>Quarter in Photos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Yountville</dc:title>
  <dc:creator>LNU Yountville Stn@CALFIRE</dc:creator>
  <cp:lastModifiedBy>Eddy Gomez</cp:lastModifiedBy>
  <cp:revision>11</cp:revision>
  <dcterms:created xsi:type="dcterms:W3CDTF">2020-07-02T22:58:49Z</dcterms:created>
  <dcterms:modified xsi:type="dcterms:W3CDTF">2022-07-21T01:41:45Z</dcterms:modified>
</cp:coreProperties>
</file>