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3" r:id="rId4"/>
    <p:sldId id="277" r:id="rId5"/>
    <p:sldId id="272" r:id="rId6"/>
    <p:sldId id="276" r:id="rId7"/>
    <p:sldId id="265" r:id="rId8"/>
    <p:sldId id="266" r:id="rId9"/>
    <p:sldId id="27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77233C-F17F-446A-9206-1489C9301905}">
          <p14:sldIdLst>
            <p14:sldId id="256"/>
            <p14:sldId id="267"/>
            <p14:sldId id="263"/>
            <p14:sldId id="277"/>
            <p14:sldId id="272"/>
            <p14:sldId id="276"/>
            <p14:sldId id="265"/>
            <p14:sldId id="266"/>
            <p14:sldId id="273"/>
          </p14:sldIdLst>
        </p14:section>
        <p14:section name="Untitled Section" id="{5838645E-6B0F-4DC7-8895-A010D2FF467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Requests For Service Third</a:t>
            </a:r>
            <a:r>
              <a:rPr lang="en-US" baseline="0" dirty="0"/>
              <a:t> </a:t>
            </a:r>
            <a:r>
              <a:rPr lang="en-US" dirty="0"/>
              <a:t>Quarter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Requests For Service Fourth Quarter 2018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5E4-4178-B3FB-0A980CC7F03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5E4-4178-B3FB-0A980CC7F03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5E4-4178-B3FB-0A980CC7F035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5E4-4178-B3FB-0A980CC7F0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Town of Yountville</c:v>
                </c:pt>
                <c:pt idx="1">
                  <c:v>County Areas</c:v>
                </c:pt>
                <c:pt idx="2">
                  <c:v>Veterans Home</c:v>
                </c:pt>
                <c:pt idx="3">
                  <c:v>City of Napa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107</c:v>
                </c:pt>
                <c:pt idx="1">
                  <c:v>158</c:v>
                </c:pt>
                <c:pt idx="2">
                  <c:v>131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61-4354-9554-2C57DC26E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Requests For Service Third Quarter 2021</a:t>
            </a:r>
          </a:p>
        </c:rich>
      </c:tx>
      <c:layout>
        <c:manualLayout>
          <c:xMode val="edge"/>
          <c:yMode val="edge"/>
          <c:x val="0.17404115030115191"/>
          <c:y val="1.69707232307553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Requests For Service First Quarter 2017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9FA-4EA7-9C37-E8289CEBC45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9FA-4EA7-9C37-E8289CEBC45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9FA-4EA7-9C37-E8289CEBC45F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9FA-4EA7-9C37-E8289CEBC4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Town of Yountville</c:v>
                </c:pt>
                <c:pt idx="1">
                  <c:v>County Areas</c:v>
                </c:pt>
                <c:pt idx="2">
                  <c:v>Veterans Home</c:v>
                </c:pt>
                <c:pt idx="3">
                  <c:v>City of Napa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135</c:v>
                </c:pt>
                <c:pt idx="2">
                  <c:v>146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42-4858-9597-8659954133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8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446-48CE-9F87-7226550CD1C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446-48CE-9F87-7226550CD1C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446-48CE-9F87-7226550CD1C3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8446-48CE-9F87-7226550CD1C3}"/>
              </c:ext>
            </c:extLst>
          </c:dPt>
          <c:cat>
            <c:strRef>
              <c:f>Sheet1!$A$2:$A$5</c:f>
              <c:strCache>
                <c:ptCount val="4"/>
                <c:pt idx="0">
                  <c:v>Town of Yountville</c:v>
                </c:pt>
                <c:pt idx="1">
                  <c:v>County Areas</c:v>
                </c:pt>
                <c:pt idx="2">
                  <c:v>Veterans Home</c:v>
                </c:pt>
                <c:pt idx="3">
                  <c:v>City of Napa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503B-4203-B283-A6A40D644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Requests For Service 5 Year Average Q3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Requests For Service 5 Year Average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E17-4716-B6C1-A5E82F6B91F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E17-4716-B6C1-A5E82F6B91F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E17-4716-B6C1-A5E82F6B91F4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E17-4716-B6C1-A5E82F6B91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Town of Yountville </c:v>
                </c:pt>
                <c:pt idx="1">
                  <c:v>County Areas</c:v>
                </c:pt>
                <c:pt idx="2">
                  <c:v>Veterans Home</c:v>
                </c:pt>
                <c:pt idx="3">
                  <c:v>City of Napa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83</c:v>
                </c:pt>
                <c:pt idx="1">
                  <c:v>144</c:v>
                </c:pt>
                <c:pt idx="2">
                  <c:v>215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94-4BB8-81B7-82DAC2599E4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Town of Yountville Statistical Analysis </a:t>
            </a:r>
          </a:p>
        </c:rich>
      </c:tx>
      <c:layout>
        <c:manualLayout>
          <c:xMode val="edge"/>
          <c:yMode val="edge"/>
          <c:x val="0.2512082239720035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320063726545152E-2"/>
          <c:y val="0.18111933898540047"/>
          <c:w val="0.94826572604350379"/>
          <c:h val="0.73136200716845878"/>
        </c:manualLayout>
      </c:layout>
      <c:pie3DChart>
        <c:varyColors val="1"/>
        <c:ser>
          <c:idx val="0"/>
          <c:order val="0"/>
          <c:explosion val="43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tint val="98000"/>
                      <a:lumMod val="114000"/>
                    </a:schemeClr>
                  </a:gs>
                  <a:gs pos="100000">
                    <a:schemeClr val="accent6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E4F9-4366-B678-4F17A4401E1F}"/>
              </c:ext>
            </c:extLst>
          </c:dPt>
          <c:dPt>
            <c:idx val="1"/>
            <c:bubble3D val="0"/>
            <c:explosion val="63"/>
            <c:spPr>
              <a:gradFill rotWithShape="1">
                <a:gsLst>
                  <a:gs pos="0">
                    <a:schemeClr val="accent5">
                      <a:tint val="98000"/>
                      <a:lumMod val="114000"/>
                    </a:schemeClr>
                  </a:gs>
                  <a:gs pos="100000">
                    <a:schemeClr val="accent5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E4F9-4366-B678-4F17A4401E1F}"/>
              </c:ext>
            </c:extLst>
          </c:dPt>
          <c:dPt>
            <c:idx val="2"/>
            <c:bubble3D val="0"/>
            <c:explosion val="61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E4F9-4366-B678-4F17A4401E1F}"/>
              </c:ext>
            </c:extLst>
          </c:dPt>
          <c:dPt>
            <c:idx val="3"/>
            <c:bubble3D val="0"/>
            <c:explosion val="64"/>
            <c:spPr>
              <a:gradFill rotWithShape="1">
                <a:gsLst>
                  <a:gs pos="0">
                    <a:schemeClr val="accent6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6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E4F9-4366-B678-4F17A4401E1F}"/>
              </c:ext>
            </c:extLst>
          </c:dPt>
          <c:dPt>
            <c:idx val="4"/>
            <c:bubble3D val="0"/>
            <c:explosion val="87"/>
            <c:spPr>
              <a:gradFill rotWithShape="1">
                <a:gsLst>
                  <a:gs pos="0">
                    <a:schemeClr val="accent5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5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E4F9-4366-B678-4F17A4401E1F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4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B33E-42D9-A642-8E87868347CC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tint val="98000"/>
                      <a:lumMod val="114000"/>
                    </a:schemeClr>
                  </a:gs>
                  <a:gs pos="100000">
                    <a:schemeClr val="accent6">
                      <a:lumMod val="80000"/>
                      <a:lumOff val="2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E-E4F9-4366-B678-4F17A4401E1F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tint val="98000"/>
                      <a:lumMod val="114000"/>
                    </a:schemeClr>
                  </a:gs>
                  <a:gs pos="100000">
                    <a:schemeClr val="accent5">
                      <a:lumMod val="80000"/>
                      <a:lumOff val="2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D-E4F9-4366-B678-4F17A4401E1F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tint val="98000"/>
                      <a:lumMod val="114000"/>
                    </a:schemeClr>
                  </a:gs>
                  <a:gs pos="100000">
                    <a:schemeClr val="accent4">
                      <a:lumMod val="80000"/>
                      <a:lumOff val="2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C-E4F9-4366-B678-4F17A4401E1F}"/>
              </c:ext>
            </c:extLst>
          </c:dPt>
          <c:dPt>
            <c:idx val="9"/>
            <c:bubble3D val="0"/>
            <c:explosion val="33"/>
            <c:spPr>
              <a:gradFill rotWithShape="1">
                <a:gsLst>
                  <a:gs pos="0">
                    <a:schemeClr val="accent6">
                      <a:lumMod val="80000"/>
                      <a:tint val="98000"/>
                      <a:lumMod val="114000"/>
                    </a:schemeClr>
                  </a:gs>
                  <a:gs pos="100000">
                    <a:schemeClr val="accent6">
                      <a:lumMod val="8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E4F9-4366-B678-4F17A4401E1F}"/>
              </c:ext>
            </c:extLst>
          </c:dPt>
          <c:dLbls>
            <c:dLbl>
              <c:idx val="3"/>
              <c:layout>
                <c:manualLayout>
                  <c:x val="-0.22456965389878714"/>
                  <c:y val="-6.2569824050189071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4F9-4366-B678-4F17A4401E1F}"/>
                </c:ext>
              </c:extLst>
            </c:dLbl>
            <c:dLbl>
              <c:idx val="4"/>
              <c:layout>
                <c:manualLayout>
                  <c:x val="2.954865683022543E-2"/>
                  <c:y val="-8.8460785726129351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4F9-4366-B678-4F17A4401E1F}"/>
                </c:ext>
              </c:extLst>
            </c:dLbl>
            <c:dLbl>
              <c:idx val="6"/>
              <c:layout>
                <c:manualLayout>
                  <c:x val="-0.22785603907779375"/>
                  <c:y val="-6.4727404189850749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4F9-4366-B678-4F17A4401E1F}"/>
                </c:ext>
              </c:extLst>
            </c:dLbl>
            <c:dLbl>
              <c:idx val="7"/>
              <c:layout>
                <c:manualLayout>
                  <c:x val="-3.2863851790067206E-3"/>
                  <c:y val="-8.4145625446805969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4F9-4366-B678-4F17A4401E1F}"/>
                </c:ext>
              </c:extLst>
            </c:dLbl>
            <c:dLbl>
              <c:idx val="8"/>
              <c:layout>
                <c:manualLayout>
                  <c:x val="0.11502348126523233"/>
                  <c:y val="-6.9042564469174145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4F9-4366-B678-4F17A4401E1F}"/>
                </c:ext>
              </c:extLst>
            </c:dLbl>
            <c:dLbl>
              <c:idx val="9"/>
              <c:layout>
                <c:manualLayout>
                  <c:x val="0.15153401300839228"/>
                  <c:y val="1.7260641117293533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4F9-4366-B678-4F17A4401E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Sheet1!$A$1:$A$10</c:f>
              <c:strCache>
                <c:ptCount val="10"/>
                <c:pt idx="0">
                  <c:v>Medical Aids </c:v>
                </c:pt>
                <c:pt idx="1">
                  <c:v>Public Assists</c:v>
                </c:pt>
                <c:pt idx="2">
                  <c:v>Traffic Collisions </c:v>
                </c:pt>
                <c:pt idx="3">
                  <c:v>Vehicle Fire </c:v>
                </c:pt>
                <c:pt idx="4">
                  <c:v>Alarm Sounding </c:v>
                </c:pt>
                <c:pt idx="5">
                  <c:v>Structure Fire </c:v>
                </c:pt>
                <c:pt idx="6">
                  <c:v>Vegetation Fire</c:v>
                </c:pt>
                <c:pt idx="7">
                  <c:v>Misc Fire</c:v>
                </c:pt>
                <c:pt idx="8">
                  <c:v>Smoke Checks</c:v>
                </c:pt>
                <c:pt idx="9">
                  <c:v>Hazardous Conditions </c:v>
                </c:pt>
              </c:strCache>
            </c:strRef>
          </c:cat>
          <c:val>
            <c:numRef>
              <c:f>Sheet1!$B$1:$B$10</c:f>
              <c:numCache>
                <c:formatCode>General</c:formatCode>
                <c:ptCount val="10"/>
                <c:pt idx="0">
                  <c:v>68</c:v>
                </c:pt>
                <c:pt idx="1">
                  <c:v>37</c:v>
                </c:pt>
                <c:pt idx="2">
                  <c:v>0</c:v>
                </c:pt>
                <c:pt idx="3">
                  <c:v>0</c:v>
                </c:pt>
                <c:pt idx="4">
                  <c:v>9</c:v>
                </c:pt>
                <c:pt idx="5">
                  <c:v>4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4F9-4366-B678-4F17A4401E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Veterans</a:t>
            </a:r>
            <a:r>
              <a:rPr lang="en-US" baseline="0" dirty="0"/>
              <a:t> Home</a:t>
            </a:r>
            <a:r>
              <a:rPr lang="en-US" dirty="0"/>
              <a:t> Statistical Analysis </a:t>
            </a:r>
          </a:p>
        </c:rich>
      </c:tx>
      <c:layout>
        <c:manualLayout>
          <c:xMode val="edge"/>
          <c:yMode val="edge"/>
          <c:x val="0.26220097723112085"/>
          <c:y val="1.91800744700371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320063726545152E-2"/>
          <c:y val="0.18111933898540047"/>
          <c:w val="0.94826572604350379"/>
          <c:h val="0.73136200716845878"/>
        </c:manualLayout>
      </c:layout>
      <c:pie3DChart>
        <c:varyColors val="1"/>
        <c:ser>
          <c:idx val="0"/>
          <c:order val="0"/>
          <c:explosion val="43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tint val="98000"/>
                      <a:lumMod val="114000"/>
                    </a:schemeClr>
                  </a:gs>
                  <a:gs pos="100000">
                    <a:schemeClr val="accent6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E4F9-4366-B678-4F17A4401E1F}"/>
              </c:ext>
            </c:extLst>
          </c:dPt>
          <c:dPt>
            <c:idx val="1"/>
            <c:bubble3D val="0"/>
            <c:explosion val="63"/>
            <c:spPr>
              <a:gradFill rotWithShape="1">
                <a:gsLst>
                  <a:gs pos="0">
                    <a:schemeClr val="accent5">
                      <a:tint val="98000"/>
                      <a:lumMod val="114000"/>
                    </a:schemeClr>
                  </a:gs>
                  <a:gs pos="100000">
                    <a:schemeClr val="accent5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E4F9-4366-B678-4F17A4401E1F}"/>
              </c:ext>
            </c:extLst>
          </c:dPt>
          <c:dPt>
            <c:idx val="2"/>
            <c:bubble3D val="0"/>
            <c:explosion val="61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E4F9-4366-B678-4F17A4401E1F}"/>
              </c:ext>
            </c:extLst>
          </c:dPt>
          <c:dPt>
            <c:idx val="3"/>
            <c:bubble3D val="0"/>
            <c:explosion val="64"/>
            <c:spPr>
              <a:gradFill rotWithShape="1">
                <a:gsLst>
                  <a:gs pos="0">
                    <a:schemeClr val="accent6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6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E4F9-4366-B678-4F17A4401E1F}"/>
              </c:ext>
            </c:extLst>
          </c:dPt>
          <c:dPt>
            <c:idx val="4"/>
            <c:bubble3D val="0"/>
            <c:explosion val="87"/>
            <c:spPr>
              <a:gradFill rotWithShape="1">
                <a:gsLst>
                  <a:gs pos="0">
                    <a:schemeClr val="accent5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5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E4F9-4366-B678-4F17A4401E1F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8000"/>
                      <a:lumMod val="114000"/>
                    </a:schemeClr>
                  </a:gs>
                  <a:gs pos="100000">
                    <a:schemeClr val="accent4">
                      <a:lumMod val="6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B33E-42D9-A642-8E87868347CC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tint val="98000"/>
                      <a:lumMod val="114000"/>
                    </a:schemeClr>
                  </a:gs>
                  <a:gs pos="100000">
                    <a:schemeClr val="accent6">
                      <a:lumMod val="80000"/>
                      <a:lumOff val="2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E-E4F9-4366-B678-4F17A4401E1F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tint val="98000"/>
                      <a:lumMod val="114000"/>
                    </a:schemeClr>
                  </a:gs>
                  <a:gs pos="100000">
                    <a:schemeClr val="accent5">
                      <a:lumMod val="80000"/>
                      <a:lumOff val="2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D-E4F9-4366-B678-4F17A4401E1F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tint val="98000"/>
                      <a:lumMod val="114000"/>
                    </a:schemeClr>
                  </a:gs>
                  <a:gs pos="100000">
                    <a:schemeClr val="accent4">
                      <a:lumMod val="80000"/>
                      <a:lumOff val="2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C-E4F9-4366-B678-4F17A4401E1F}"/>
              </c:ext>
            </c:extLst>
          </c:dPt>
          <c:dPt>
            <c:idx val="9"/>
            <c:bubble3D val="0"/>
            <c:explosion val="33"/>
            <c:spPr>
              <a:gradFill rotWithShape="1">
                <a:gsLst>
                  <a:gs pos="0">
                    <a:schemeClr val="accent6">
                      <a:lumMod val="80000"/>
                      <a:tint val="98000"/>
                      <a:lumMod val="114000"/>
                    </a:schemeClr>
                  </a:gs>
                  <a:gs pos="100000">
                    <a:schemeClr val="accent6">
                      <a:lumMod val="80000"/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E4F9-4366-B678-4F17A4401E1F}"/>
              </c:ext>
            </c:extLst>
          </c:dPt>
          <c:dLbls>
            <c:dLbl>
              <c:idx val="1"/>
              <c:layout>
                <c:manualLayout>
                  <c:x val="-2.0886259472606802E-2"/>
                  <c:y val="8.8707844423921933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F9-4366-B678-4F17A4401E1F}"/>
                </c:ext>
              </c:extLst>
            </c:dLbl>
            <c:dLbl>
              <c:idx val="3"/>
              <c:layout>
                <c:manualLayout>
                  <c:x val="-0.22456965389878714"/>
                  <c:y val="-6.2569824050189071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4F9-4366-B678-4F17A4401E1F}"/>
                </c:ext>
              </c:extLst>
            </c:dLbl>
            <c:dLbl>
              <c:idx val="4"/>
              <c:layout>
                <c:manualLayout>
                  <c:x val="3.0529686965779599E-2"/>
                  <c:y val="-1.5913232061533302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4F9-4366-B678-4F17A4401E1F}"/>
                </c:ext>
              </c:extLst>
            </c:dLbl>
            <c:dLbl>
              <c:idx val="5"/>
              <c:layout>
                <c:manualLayout>
                  <c:x val="8.684286833347038E-2"/>
                  <c:y val="-1.6782565161282549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33E-42D9-A642-8E87868347CC}"/>
                </c:ext>
              </c:extLst>
            </c:dLbl>
            <c:dLbl>
              <c:idx val="6"/>
              <c:layout>
                <c:manualLayout>
                  <c:x val="-0.17856026139269413"/>
                  <c:y val="-4.5309182932895542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4F9-4366-B678-4F17A4401E1F}"/>
                </c:ext>
              </c:extLst>
            </c:dLbl>
            <c:dLbl>
              <c:idx val="7"/>
              <c:layout>
                <c:manualLayout>
                  <c:x val="3.983337733325832E-2"/>
                  <c:y val="-1.7736849378271091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4F9-4366-B678-4F17A4401E1F}"/>
                </c:ext>
              </c:extLst>
            </c:dLbl>
            <c:dLbl>
              <c:idx val="8"/>
              <c:layout>
                <c:manualLayout>
                  <c:x val="6.0250394948455077E-2"/>
                  <c:y val="-6.0412243910527359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4F9-4366-B678-4F17A4401E1F}"/>
                </c:ext>
              </c:extLst>
            </c:dLbl>
            <c:dLbl>
              <c:idx val="9"/>
              <c:layout>
                <c:manualLayout>
                  <c:x val="0.12074664266146169"/>
                  <c:y val="4.4354866113263627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4F9-4366-B678-4F17A4401E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Sheet1!$A$1:$A$10</c:f>
              <c:strCache>
                <c:ptCount val="10"/>
                <c:pt idx="0">
                  <c:v>Medical Aids </c:v>
                </c:pt>
                <c:pt idx="1">
                  <c:v>Public Assists</c:v>
                </c:pt>
                <c:pt idx="2">
                  <c:v>Traffic Collisions </c:v>
                </c:pt>
                <c:pt idx="3">
                  <c:v>Vehicle Fire </c:v>
                </c:pt>
                <c:pt idx="4">
                  <c:v>Alarm Sounding </c:v>
                </c:pt>
                <c:pt idx="5">
                  <c:v>Structure Fire </c:v>
                </c:pt>
                <c:pt idx="6">
                  <c:v>Vegetation Fire</c:v>
                </c:pt>
                <c:pt idx="7">
                  <c:v>Misc Fire</c:v>
                </c:pt>
                <c:pt idx="8">
                  <c:v>Rescue </c:v>
                </c:pt>
                <c:pt idx="9">
                  <c:v>Hazardous Conditions </c:v>
                </c:pt>
              </c:strCache>
            </c:strRef>
          </c:cat>
          <c:val>
            <c:numRef>
              <c:f>Sheet1!$B$1:$B$10</c:f>
              <c:numCache>
                <c:formatCode>General</c:formatCode>
                <c:ptCount val="10"/>
                <c:pt idx="0">
                  <c:v>123</c:v>
                </c:pt>
                <c:pt idx="1">
                  <c:v>5</c:v>
                </c:pt>
                <c:pt idx="2">
                  <c:v>1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4F9-4366-B678-4F17A4401E1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2.JPG"/><Relationship Id="rId4" Type="http://schemas.openxmlformats.org/officeDocument/2006/relationships/image" Target="../media/image3.pn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4322390-8B58-46BE-88EB-D9FD30C0874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56C252-3684-4C3F-A4EE-625C660D7D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9875" r="1" b="275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85E190-58DD-42DD-A4A8-401E15C92A5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12B736-3DBE-41F8-A19E-AED0024CA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4472" y="5583734"/>
            <a:ext cx="1527528" cy="10588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5C06A8-50A3-4231-B6DF-85EB99B48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Town Of Yountville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979202-AFA8-48C1-A491-47C5B4BB9F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Quarterly report July August September 2022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43453" y="6667031"/>
            <a:ext cx="36485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Bernard MT Condensed" panose="02050806060905020404" pitchFamily="18" charset="0"/>
              </a:rPr>
              <a:t>                                                                                   Prepared By Engineer Kyle Black</a:t>
            </a:r>
          </a:p>
        </p:txBody>
      </p:sp>
    </p:spTree>
    <p:extLst>
      <p:ext uri="{BB962C8B-B14F-4D97-AF65-F5344CB8AC3E}">
        <p14:creationId xmlns:p14="http://schemas.microsoft.com/office/powerpoint/2010/main" val="3393436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56C252-3684-4C3F-A4EE-625C660D7D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9875" r="1" b="27516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12B736-3DBE-41F8-A19E-AED0024CA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160" y="5733228"/>
            <a:ext cx="1527528" cy="10588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5C06A8-50A3-4231-B6DF-85EB99B48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Town Of Yountville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979202-AFA8-48C1-A491-47C5B4BB9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7881" y="1503340"/>
            <a:ext cx="4396338" cy="576262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Quarterly Report 3rd Quarter 2022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54473429"/>
              </p:ext>
            </p:extLst>
          </p:nvPr>
        </p:nvGraphicFramePr>
        <p:xfrm>
          <a:off x="1013001" y="2305956"/>
          <a:ext cx="4657745" cy="4034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42940995"/>
              </p:ext>
            </p:extLst>
          </p:nvPr>
        </p:nvGraphicFramePr>
        <p:xfrm>
          <a:off x="7086482" y="216569"/>
          <a:ext cx="3689781" cy="3338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294438651"/>
              </p:ext>
            </p:extLst>
          </p:nvPr>
        </p:nvGraphicFramePr>
        <p:xfrm>
          <a:off x="6683727" y="3405590"/>
          <a:ext cx="4703452" cy="3386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95849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56C252-3684-4C3F-A4EE-625C660D7D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9875" r="1" b="27516"/>
          <a:stretch/>
        </p:blipFill>
        <p:spPr>
          <a:xfrm>
            <a:off x="-74597" y="10"/>
            <a:ext cx="12191980" cy="685799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12B736-3DBE-41F8-A19E-AED0024CA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160" y="5733228"/>
            <a:ext cx="1527528" cy="1058822"/>
          </a:xfrm>
          <a:prstGeom prst="rect">
            <a:avLst/>
          </a:prstGeom>
        </p:spPr>
      </p:pic>
      <p:graphicFrame>
        <p:nvGraphicFramePr>
          <p:cNvPr id="11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31618129"/>
              </p:ext>
            </p:extLst>
          </p:nvPr>
        </p:nvGraphicFramePr>
        <p:xfrm>
          <a:off x="206828" y="370114"/>
          <a:ext cx="11593285" cy="588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52740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56C252-3684-4C3F-A4EE-625C660D7D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9875" r="1" b="27516"/>
          <a:stretch/>
        </p:blipFill>
        <p:spPr>
          <a:xfrm>
            <a:off x="-74597" y="10"/>
            <a:ext cx="12191980" cy="685799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12B736-3DBE-41F8-A19E-AED0024CA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4160" y="5733228"/>
            <a:ext cx="1527528" cy="1058822"/>
          </a:xfrm>
          <a:prstGeom prst="rect">
            <a:avLst/>
          </a:prstGeom>
        </p:spPr>
      </p:pic>
      <p:graphicFrame>
        <p:nvGraphicFramePr>
          <p:cNvPr id="11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81288502"/>
              </p:ext>
            </p:extLst>
          </p:nvPr>
        </p:nvGraphicFramePr>
        <p:xfrm>
          <a:off x="206829" y="370114"/>
          <a:ext cx="11553050" cy="5297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3907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62">
            <a:extLst>
              <a:ext uri="{FF2B5EF4-FFF2-40B4-BE49-F238E27FC236}">
                <a16:creationId xmlns:a16="http://schemas.microsoft.com/office/drawing/2014/main" id="{844EE02A-F0F8-4A23-B21D-CF2066B65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9" name="Picture 64">
            <a:extLst>
              <a:ext uri="{FF2B5EF4-FFF2-40B4-BE49-F238E27FC236}">
                <a16:creationId xmlns:a16="http://schemas.microsoft.com/office/drawing/2014/main" id="{99F13062-7BB6-4A97-B661-CDE2EDEAE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0" name="Oval 66">
            <a:extLst>
              <a:ext uri="{FF2B5EF4-FFF2-40B4-BE49-F238E27FC236}">
                <a16:creationId xmlns:a16="http://schemas.microsoft.com/office/drawing/2014/main" id="{44F3197D-248B-46C5-B6EE-003F4E0C6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1" name="Picture 68">
            <a:extLst>
              <a:ext uri="{FF2B5EF4-FFF2-40B4-BE49-F238E27FC236}">
                <a16:creationId xmlns:a16="http://schemas.microsoft.com/office/drawing/2014/main" id="{FFC3E649-106F-4B41-9FF5-327536E4C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82" name="Picture 70">
            <a:extLst>
              <a:ext uri="{FF2B5EF4-FFF2-40B4-BE49-F238E27FC236}">
                <a16:creationId xmlns:a16="http://schemas.microsoft.com/office/drawing/2014/main" id="{79F6731C-42C0-45DB-9F9A-B831CBEC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3" name="Rectangle 72">
            <a:extLst>
              <a:ext uri="{FF2B5EF4-FFF2-40B4-BE49-F238E27FC236}">
                <a16:creationId xmlns:a16="http://schemas.microsoft.com/office/drawing/2014/main" id="{040549E2-C5A5-4ED5-80AB-070FEBDF5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92795D-090A-424A-8E44-AE9AD6DD2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7571" y="1447800"/>
            <a:ext cx="2766727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Quarter in Photos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40B5B3-B867-4512-B173-E18E6850E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77571" y="4777379"/>
            <a:ext cx="2766727" cy="14710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cap="all" dirty="0"/>
              <a:t>Smoke in the ac unit at bottega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56C252-3684-4C3F-A4EE-625C660D7D0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277" r="3" b="29039"/>
          <a:stretch/>
        </p:blipFill>
        <p:spPr>
          <a:xfrm>
            <a:off x="20" y="3428768"/>
            <a:ext cx="4078268" cy="3428770"/>
          </a:xfrm>
          <a:prstGeom prst="rect">
            <a:avLst/>
          </a:prstGeom>
        </p:spPr>
      </p:pic>
      <p:cxnSp>
        <p:nvCxnSpPr>
          <p:cNvPr id="84" name="Straight Connector 74">
            <a:extLst>
              <a:ext uri="{FF2B5EF4-FFF2-40B4-BE49-F238E27FC236}">
                <a16:creationId xmlns:a16="http://schemas.microsoft.com/office/drawing/2014/main" id="{03F8C69F-F318-4296-888D-427A6FDA6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78288" y="0"/>
            <a:ext cx="0" cy="685753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BFF9FD5-9693-471E-8868-834B78936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28768"/>
            <a:ext cx="406861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12B736-3DBE-41F8-A19E-AED0024CA0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74160" y="5733228"/>
            <a:ext cx="1527528" cy="1058822"/>
          </a:xfrm>
          <a:prstGeom prst="rect">
            <a:avLst/>
          </a:prstGeom>
        </p:spPr>
      </p:pic>
      <p:pic>
        <p:nvPicPr>
          <p:cNvPr id="10" name="Content Placeholder 9" descr="A picture containing sky, outdoor, roof&#10;&#10;Description automatically generated">
            <a:extLst>
              <a:ext uri="{FF2B5EF4-FFF2-40B4-BE49-F238E27FC236}">
                <a16:creationId xmlns:a16="http://schemas.microsoft.com/office/drawing/2014/main" id="{D31CB28E-7BC6-FF6A-8CF8-0DD64F607A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9"/>
          <a:stretch>
            <a:fillRect/>
          </a:stretch>
        </p:blipFill>
        <p:spPr>
          <a:xfrm>
            <a:off x="2677637" y="857307"/>
            <a:ext cx="6014088" cy="4510565"/>
          </a:xfrm>
        </p:spPr>
      </p:pic>
    </p:spTree>
    <p:extLst>
      <p:ext uri="{BB962C8B-B14F-4D97-AF65-F5344CB8AC3E}">
        <p14:creationId xmlns:p14="http://schemas.microsoft.com/office/powerpoint/2010/main" val="2337683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844EE02A-F0F8-4A23-B21D-CF2066B65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9F13062-7BB6-4A97-B661-CDE2EDEAE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6" name="Oval 45">
            <a:extLst>
              <a:ext uri="{FF2B5EF4-FFF2-40B4-BE49-F238E27FC236}">
                <a16:creationId xmlns:a16="http://schemas.microsoft.com/office/drawing/2014/main" id="{44F3197D-248B-46C5-B6EE-003F4E0C6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FFC3E649-106F-4B41-9FF5-327536E4C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9F6731C-42C0-45DB-9F9A-B831CBEC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040549E2-C5A5-4ED5-80AB-070FEBDF5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92795D-090A-424A-8E44-AE9AD6DD2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261" y="1447800"/>
            <a:ext cx="277932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Quarter in Photos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40B5B3-B867-4512-B173-E18E6850E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261" y="4777379"/>
            <a:ext cx="2779325" cy="14710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cap="all" dirty="0"/>
              <a:t>Fire in Calistoga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56C252-3684-4C3F-A4EE-625C660D7D0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70" r="19135" b="1"/>
          <a:stretch/>
        </p:blipFill>
        <p:spPr>
          <a:xfrm>
            <a:off x="4078288" y="10"/>
            <a:ext cx="4051579" cy="6857528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A90F7FD6-5F53-47E2-9642-DC24B8020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3B0D42-BF97-45CF-80C1-3EEA6D51F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67" y="0"/>
            <a:ext cx="0" cy="685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C4B9417-719A-48F6-8359-D75B95CE3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3381" y="3428768"/>
            <a:ext cx="406861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12B736-3DBE-41F8-A19E-AED0024CA0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74160" y="5733228"/>
            <a:ext cx="1527528" cy="1058822"/>
          </a:xfrm>
          <a:prstGeom prst="rect">
            <a:avLst/>
          </a:prstGeom>
        </p:spPr>
      </p:pic>
      <p:pic>
        <p:nvPicPr>
          <p:cNvPr id="13" name="Content Placeholder 12" descr="A picture containing outdoor, sky, spring, dirt&#10;&#10;Description automatically generated">
            <a:extLst>
              <a:ext uri="{FF2B5EF4-FFF2-40B4-BE49-F238E27FC236}">
                <a16:creationId xmlns:a16="http://schemas.microsoft.com/office/drawing/2014/main" id="{D83CEE28-8E75-1525-21B8-255185D4A9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9"/>
          <a:stretch>
            <a:fillRect/>
          </a:stretch>
        </p:blipFill>
        <p:spPr>
          <a:xfrm>
            <a:off x="4878144" y="1343142"/>
            <a:ext cx="5559662" cy="4169746"/>
          </a:xfrm>
        </p:spPr>
      </p:pic>
    </p:spTree>
    <p:extLst>
      <p:ext uri="{BB962C8B-B14F-4D97-AF65-F5344CB8AC3E}">
        <p14:creationId xmlns:p14="http://schemas.microsoft.com/office/powerpoint/2010/main" val="102760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>
            <a:extLst>
              <a:ext uri="{FF2B5EF4-FFF2-40B4-BE49-F238E27FC236}">
                <a16:creationId xmlns:a16="http://schemas.microsoft.com/office/drawing/2014/main" id="{0F7302AF-86B9-441B-8D24-AC382E2A4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99A2A6C2-D371-4C6B-B50F-CC71C6D01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5F07A6A6-E44B-411E-AA18-65E481136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8CC3468F-5EED-42B0-8507-F30360E1D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591711EE-029D-453C-9AE9-E87829F1D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5D5A8E14-301B-40C0-A174-D2232EF95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92795D-090A-424A-8E44-AE9AD6DD2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623" y="1447800"/>
            <a:ext cx="3333676" cy="30969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Quarter in Photos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40B5B3-B867-4512-B173-E18E6850E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10623" y="4740729"/>
            <a:ext cx="3333676" cy="14695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cap="all" dirty="0"/>
              <a:t>Traffic collision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9484639B-D130-4FDF-9889-EA88D8CC9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475977" y="-475977"/>
            <a:ext cx="6858000" cy="7809953"/>
          </a:xfrm>
          <a:custGeom>
            <a:avLst/>
            <a:gdLst>
              <a:gd name="connsiteX0" fmla="*/ 6858000 w 6858000"/>
              <a:gd name="connsiteY0" fmla="*/ 1344715 h 7809953"/>
              <a:gd name="connsiteX1" fmla="*/ 6858000 w 6858000"/>
              <a:gd name="connsiteY1" fmla="*/ 1177 h 7809953"/>
              <a:gd name="connsiteX2" fmla="*/ 6702323 w 6858000"/>
              <a:gd name="connsiteY2" fmla="*/ 26222 h 7809953"/>
              <a:gd name="connsiteX3" fmla="*/ 6547332 w 6858000"/>
              <a:gd name="connsiteY3" fmla="*/ 50091 h 7809953"/>
              <a:gd name="connsiteX4" fmla="*/ 6391656 w 6858000"/>
              <a:gd name="connsiteY4" fmla="*/ 73455 h 7809953"/>
              <a:gd name="connsiteX5" fmla="*/ 6235293 w 6858000"/>
              <a:gd name="connsiteY5" fmla="*/ 93458 h 7809953"/>
              <a:gd name="connsiteX6" fmla="*/ 6079617 w 6858000"/>
              <a:gd name="connsiteY6" fmla="*/ 113629 h 7809953"/>
              <a:gd name="connsiteX7" fmla="*/ 5923254 w 6858000"/>
              <a:gd name="connsiteY7" fmla="*/ 132455 h 7809953"/>
              <a:gd name="connsiteX8" fmla="*/ 5768949 w 6858000"/>
              <a:gd name="connsiteY8" fmla="*/ 148591 h 7809953"/>
              <a:gd name="connsiteX9" fmla="*/ 5612587 w 6858000"/>
              <a:gd name="connsiteY9" fmla="*/ 163887 h 7809953"/>
              <a:gd name="connsiteX10" fmla="*/ 5456910 w 6858000"/>
              <a:gd name="connsiteY10" fmla="*/ 177839 h 7809953"/>
              <a:gd name="connsiteX11" fmla="*/ 5303977 w 6858000"/>
              <a:gd name="connsiteY11" fmla="*/ 189941 h 7809953"/>
              <a:gd name="connsiteX12" fmla="*/ 5148986 w 6858000"/>
              <a:gd name="connsiteY12" fmla="*/ 202044 h 7809953"/>
              <a:gd name="connsiteX13" fmla="*/ 4996053 w 6858000"/>
              <a:gd name="connsiteY13" fmla="*/ 212129 h 7809953"/>
              <a:gd name="connsiteX14" fmla="*/ 4843119 w 6858000"/>
              <a:gd name="connsiteY14" fmla="*/ 220029 h 7809953"/>
              <a:gd name="connsiteX15" fmla="*/ 4690872 w 6858000"/>
              <a:gd name="connsiteY15" fmla="*/ 228266 h 7809953"/>
              <a:gd name="connsiteX16" fmla="*/ 4539996 w 6858000"/>
              <a:gd name="connsiteY16" fmla="*/ 235157 h 7809953"/>
              <a:gd name="connsiteX17" fmla="*/ 4390491 w 6858000"/>
              <a:gd name="connsiteY17" fmla="*/ 240032 h 7809953"/>
              <a:gd name="connsiteX18" fmla="*/ 4240987 w 6858000"/>
              <a:gd name="connsiteY18" fmla="*/ 244234 h 7809953"/>
              <a:gd name="connsiteX19" fmla="*/ 4092855 w 6858000"/>
              <a:gd name="connsiteY19" fmla="*/ 248268 h 7809953"/>
              <a:gd name="connsiteX20" fmla="*/ 3946779 w 6858000"/>
              <a:gd name="connsiteY20" fmla="*/ 250117 h 7809953"/>
              <a:gd name="connsiteX21" fmla="*/ 3800704 w 6858000"/>
              <a:gd name="connsiteY21" fmla="*/ 252134 h 7809953"/>
              <a:gd name="connsiteX22" fmla="*/ 3656685 w 6858000"/>
              <a:gd name="connsiteY22" fmla="*/ 253143 h 7809953"/>
              <a:gd name="connsiteX23" fmla="*/ 3514039 w 6858000"/>
              <a:gd name="connsiteY23" fmla="*/ 252134 h 7809953"/>
              <a:gd name="connsiteX24" fmla="*/ 3372765 w 6858000"/>
              <a:gd name="connsiteY24" fmla="*/ 252134 h 7809953"/>
              <a:gd name="connsiteX25" fmla="*/ 3232861 w 6858000"/>
              <a:gd name="connsiteY25" fmla="*/ 250117 h 7809953"/>
              <a:gd name="connsiteX26" fmla="*/ 3095701 w 6858000"/>
              <a:gd name="connsiteY26" fmla="*/ 247092 h 7809953"/>
              <a:gd name="connsiteX27" fmla="*/ 2959913 w 6858000"/>
              <a:gd name="connsiteY27" fmla="*/ 244234 h 7809953"/>
              <a:gd name="connsiteX28" fmla="*/ 2826868 w 6858000"/>
              <a:gd name="connsiteY28" fmla="*/ 241040 h 7809953"/>
              <a:gd name="connsiteX29" fmla="*/ 2694508 w 6858000"/>
              <a:gd name="connsiteY29" fmla="*/ 236166 h 7809953"/>
              <a:gd name="connsiteX30" fmla="*/ 2564207 w 6858000"/>
              <a:gd name="connsiteY30" fmla="*/ 230955 h 7809953"/>
              <a:gd name="connsiteX31" fmla="*/ 2436648 w 6858000"/>
              <a:gd name="connsiteY31" fmla="*/ 226249 h 7809953"/>
              <a:gd name="connsiteX32" fmla="*/ 2187702 w 6858000"/>
              <a:gd name="connsiteY32" fmla="*/ 212969 h 7809953"/>
              <a:gd name="connsiteX33" fmla="*/ 1949044 w 6858000"/>
              <a:gd name="connsiteY33" fmla="*/ 198850 h 7809953"/>
              <a:gd name="connsiteX34" fmla="*/ 1719987 w 6858000"/>
              <a:gd name="connsiteY34" fmla="*/ 184058 h 7809953"/>
              <a:gd name="connsiteX35" fmla="*/ 1503274 w 6858000"/>
              <a:gd name="connsiteY35" fmla="*/ 167753 h 7809953"/>
              <a:gd name="connsiteX36" fmla="*/ 1296162 w 6858000"/>
              <a:gd name="connsiteY36" fmla="*/ 150776 h 7809953"/>
              <a:gd name="connsiteX37" fmla="*/ 1104138 w 6858000"/>
              <a:gd name="connsiteY37" fmla="*/ 132455 h 7809953"/>
              <a:gd name="connsiteX38" fmla="*/ 923773 w 6858000"/>
              <a:gd name="connsiteY38" fmla="*/ 114469 h 7809953"/>
              <a:gd name="connsiteX39" fmla="*/ 757809 w 6858000"/>
              <a:gd name="connsiteY39" fmla="*/ 96484 h 7809953"/>
              <a:gd name="connsiteX40" fmla="*/ 605562 w 6858000"/>
              <a:gd name="connsiteY40" fmla="*/ 79507 h 7809953"/>
              <a:gd name="connsiteX41" fmla="*/ 470459 w 6858000"/>
              <a:gd name="connsiteY41" fmla="*/ 63370 h 7809953"/>
              <a:gd name="connsiteX42" fmla="*/ 348387 w 6858000"/>
              <a:gd name="connsiteY42" fmla="*/ 48074 h 7809953"/>
              <a:gd name="connsiteX43" fmla="*/ 245517 w 6858000"/>
              <a:gd name="connsiteY43" fmla="*/ 35299 h 7809953"/>
              <a:gd name="connsiteX44" fmla="*/ 159106 w 6858000"/>
              <a:gd name="connsiteY44" fmla="*/ 23197 h 7809953"/>
              <a:gd name="connsiteX45" fmla="*/ 40462 w 6858000"/>
              <a:gd name="connsiteY45" fmla="*/ 5883 h 7809953"/>
              <a:gd name="connsiteX46" fmla="*/ 0 w 6858000"/>
              <a:gd name="connsiteY46" fmla="*/ 0 h 7809953"/>
              <a:gd name="connsiteX47" fmla="*/ 0 w 6858000"/>
              <a:gd name="connsiteY47" fmla="*/ 652830 h 7809953"/>
              <a:gd name="connsiteX48" fmla="*/ 0 w 6858000"/>
              <a:gd name="connsiteY48" fmla="*/ 652830 h 7809953"/>
              <a:gd name="connsiteX49" fmla="*/ 0 w 6858000"/>
              <a:gd name="connsiteY49" fmla="*/ 7809953 h 7809953"/>
              <a:gd name="connsiteX50" fmla="*/ 6857999 w 6858000"/>
              <a:gd name="connsiteY50" fmla="*/ 7809953 h 7809953"/>
              <a:gd name="connsiteX51" fmla="*/ 6857999 w 6858000"/>
              <a:gd name="connsiteY51" fmla="*/ 1344715 h 780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0" h="7809953">
                <a:moveTo>
                  <a:pt x="6858000" y="1344715"/>
                </a:moveTo>
                <a:lnTo>
                  <a:pt x="6858000" y="1177"/>
                </a:lnTo>
                <a:lnTo>
                  <a:pt x="6702323" y="26222"/>
                </a:lnTo>
                <a:lnTo>
                  <a:pt x="6547332" y="50091"/>
                </a:lnTo>
                <a:lnTo>
                  <a:pt x="6391656" y="73455"/>
                </a:lnTo>
                <a:lnTo>
                  <a:pt x="6235293" y="93458"/>
                </a:lnTo>
                <a:lnTo>
                  <a:pt x="6079617" y="113629"/>
                </a:lnTo>
                <a:lnTo>
                  <a:pt x="5923254" y="132455"/>
                </a:lnTo>
                <a:lnTo>
                  <a:pt x="5768949" y="148591"/>
                </a:lnTo>
                <a:lnTo>
                  <a:pt x="5612587" y="163887"/>
                </a:lnTo>
                <a:lnTo>
                  <a:pt x="5456910" y="177839"/>
                </a:lnTo>
                <a:lnTo>
                  <a:pt x="5303977" y="189941"/>
                </a:lnTo>
                <a:lnTo>
                  <a:pt x="5148986" y="202044"/>
                </a:lnTo>
                <a:lnTo>
                  <a:pt x="4996053" y="212129"/>
                </a:lnTo>
                <a:lnTo>
                  <a:pt x="4843119" y="220029"/>
                </a:lnTo>
                <a:lnTo>
                  <a:pt x="4690872" y="228266"/>
                </a:lnTo>
                <a:lnTo>
                  <a:pt x="4539996" y="235157"/>
                </a:lnTo>
                <a:lnTo>
                  <a:pt x="4390491" y="240032"/>
                </a:lnTo>
                <a:lnTo>
                  <a:pt x="4240987" y="244234"/>
                </a:lnTo>
                <a:lnTo>
                  <a:pt x="4092855" y="248268"/>
                </a:lnTo>
                <a:lnTo>
                  <a:pt x="3946779" y="250117"/>
                </a:lnTo>
                <a:lnTo>
                  <a:pt x="3800704" y="252134"/>
                </a:lnTo>
                <a:lnTo>
                  <a:pt x="3656685" y="253143"/>
                </a:lnTo>
                <a:lnTo>
                  <a:pt x="3514039" y="252134"/>
                </a:lnTo>
                <a:lnTo>
                  <a:pt x="3372765" y="252134"/>
                </a:lnTo>
                <a:lnTo>
                  <a:pt x="3232861" y="250117"/>
                </a:lnTo>
                <a:lnTo>
                  <a:pt x="3095701" y="247092"/>
                </a:lnTo>
                <a:lnTo>
                  <a:pt x="2959913" y="244234"/>
                </a:lnTo>
                <a:lnTo>
                  <a:pt x="2826868" y="241040"/>
                </a:lnTo>
                <a:lnTo>
                  <a:pt x="2694508" y="236166"/>
                </a:lnTo>
                <a:lnTo>
                  <a:pt x="2564207" y="230955"/>
                </a:lnTo>
                <a:lnTo>
                  <a:pt x="2436648" y="226249"/>
                </a:lnTo>
                <a:lnTo>
                  <a:pt x="2187702" y="212969"/>
                </a:lnTo>
                <a:lnTo>
                  <a:pt x="1949044" y="198850"/>
                </a:lnTo>
                <a:lnTo>
                  <a:pt x="1719987" y="184058"/>
                </a:lnTo>
                <a:lnTo>
                  <a:pt x="1503274" y="167753"/>
                </a:lnTo>
                <a:lnTo>
                  <a:pt x="1296162" y="150776"/>
                </a:lnTo>
                <a:lnTo>
                  <a:pt x="1104138" y="132455"/>
                </a:lnTo>
                <a:lnTo>
                  <a:pt x="923773" y="114469"/>
                </a:lnTo>
                <a:lnTo>
                  <a:pt x="757809" y="96484"/>
                </a:lnTo>
                <a:lnTo>
                  <a:pt x="605562" y="79507"/>
                </a:lnTo>
                <a:lnTo>
                  <a:pt x="470459" y="63370"/>
                </a:lnTo>
                <a:lnTo>
                  <a:pt x="348387" y="48074"/>
                </a:lnTo>
                <a:lnTo>
                  <a:pt x="245517" y="35299"/>
                </a:lnTo>
                <a:lnTo>
                  <a:pt x="159106" y="23197"/>
                </a:lnTo>
                <a:lnTo>
                  <a:pt x="40462" y="5883"/>
                </a:lnTo>
                <a:lnTo>
                  <a:pt x="0" y="0"/>
                </a:lnTo>
                <a:lnTo>
                  <a:pt x="0" y="652830"/>
                </a:lnTo>
                <a:lnTo>
                  <a:pt x="0" y="652830"/>
                </a:lnTo>
                <a:lnTo>
                  <a:pt x="0" y="7809953"/>
                </a:lnTo>
                <a:lnTo>
                  <a:pt x="6857999" y="7809953"/>
                </a:lnTo>
                <a:lnTo>
                  <a:pt x="6857999" y="13447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56C252-3684-4C3F-A4EE-625C660D7D0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69" r="19135" b="1"/>
          <a:stretch/>
        </p:blipFill>
        <p:spPr>
          <a:xfrm>
            <a:off x="4609937" y="647699"/>
            <a:ext cx="1570808" cy="2658666"/>
          </a:xfrm>
          <a:prstGeom prst="rect">
            <a:avLst/>
          </a:prstGeom>
          <a:effectLst/>
        </p:spPr>
      </p:pic>
      <p:sp>
        <p:nvSpPr>
          <p:cNvPr id="74" name="Freeform 31">
            <a:extLst>
              <a:ext uri="{FF2B5EF4-FFF2-40B4-BE49-F238E27FC236}">
                <a16:creationId xmlns:a16="http://schemas.microsoft.com/office/drawing/2014/main" id="{1EBB90A2-2B0A-4F80-8F25-040334065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12B736-3DBE-41F8-A19E-AED0024CA0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74160" y="5733228"/>
            <a:ext cx="1527528" cy="1058822"/>
          </a:xfrm>
          <a:prstGeom prst="rect">
            <a:avLst/>
          </a:prstGeom>
        </p:spPr>
      </p:pic>
      <p:pic>
        <p:nvPicPr>
          <p:cNvPr id="10" name="Content Placeholder 9" descr="A picture containing outdoor, sky, way&#10;&#10;Description automatically generated">
            <a:extLst>
              <a:ext uri="{FF2B5EF4-FFF2-40B4-BE49-F238E27FC236}">
                <a16:creationId xmlns:a16="http://schemas.microsoft.com/office/drawing/2014/main" id="{CF64C53E-50D5-7D02-3219-82B9BD3570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9"/>
          <a:stretch>
            <a:fillRect/>
          </a:stretch>
        </p:blipFill>
        <p:spPr>
          <a:xfrm>
            <a:off x="85247" y="2783705"/>
            <a:ext cx="5212295" cy="3914047"/>
          </a:xfrm>
        </p:spPr>
      </p:pic>
    </p:spTree>
    <p:extLst>
      <p:ext uri="{BB962C8B-B14F-4D97-AF65-F5344CB8AC3E}">
        <p14:creationId xmlns:p14="http://schemas.microsoft.com/office/powerpoint/2010/main" val="1408132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844EE02A-F0F8-4A23-B21D-CF2066B65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9F13062-7BB6-4A97-B661-CDE2EDEAE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44F3197D-248B-46C5-B6EE-003F4E0C6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FC3E649-106F-4B41-9FF5-327536E4C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9F6731C-42C0-45DB-9F9A-B831CBEC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040549E2-C5A5-4ED5-80AB-070FEBDF5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92795D-090A-424A-8E44-AE9AD6DD2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58" y="4542502"/>
            <a:ext cx="9181185" cy="11899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Quarter in Photos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40B5B3-B867-4512-B173-E18E6850E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458" y="5740494"/>
            <a:ext cx="9181185" cy="5079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cap="all" dirty="0"/>
              <a:t>Technical rescue training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56C252-3684-4C3F-A4EE-625C660D7D0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4" b="7603"/>
          <a:stretch/>
        </p:blipFill>
        <p:spPr>
          <a:xfrm>
            <a:off x="635458" y="640080"/>
            <a:ext cx="2953512" cy="3602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12B736-3DBE-41F8-A19E-AED0024CA0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74160" y="5733228"/>
            <a:ext cx="1527528" cy="1058822"/>
          </a:xfrm>
          <a:prstGeom prst="rect">
            <a:avLst/>
          </a:prstGeom>
        </p:spPr>
      </p:pic>
      <p:pic>
        <p:nvPicPr>
          <p:cNvPr id="12" name="Content Placeholder 11" descr="A picture containing tree, outdoor, mountain, forest&#10;&#10;Description automatically generated">
            <a:extLst>
              <a:ext uri="{FF2B5EF4-FFF2-40B4-BE49-F238E27FC236}">
                <a16:creationId xmlns:a16="http://schemas.microsoft.com/office/drawing/2014/main" id="{38DDCAD9-1B04-372E-1508-B90E2B131A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9"/>
          <a:stretch>
            <a:fillRect/>
          </a:stretch>
        </p:blipFill>
        <p:spPr>
          <a:xfrm rot="5400000">
            <a:off x="3224798" y="1114166"/>
            <a:ext cx="4127458" cy="3095593"/>
          </a:xfrm>
        </p:spPr>
      </p:pic>
      <p:pic>
        <p:nvPicPr>
          <p:cNvPr id="15" name="Content Placeholder 14" descr="A group of people on a swing&#10;&#10;Description automatically generated with low confidence">
            <a:extLst>
              <a:ext uri="{FF2B5EF4-FFF2-40B4-BE49-F238E27FC236}">
                <a16:creationId xmlns:a16="http://schemas.microsoft.com/office/drawing/2014/main" id="{6B034AFD-88B1-D320-3810-4EE6ED53891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10"/>
          <a:stretch>
            <a:fillRect/>
          </a:stretch>
        </p:blipFill>
        <p:spPr>
          <a:xfrm rot="5400000">
            <a:off x="6646166" y="1144077"/>
            <a:ext cx="4127457" cy="3095592"/>
          </a:xfrm>
        </p:spPr>
      </p:pic>
    </p:spTree>
    <p:extLst>
      <p:ext uri="{BB962C8B-B14F-4D97-AF65-F5344CB8AC3E}">
        <p14:creationId xmlns:p14="http://schemas.microsoft.com/office/powerpoint/2010/main" val="199797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844EE02A-F0F8-4A23-B21D-CF2066B65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9F13062-7BB6-4A97-B661-CDE2EDEAE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44F3197D-248B-46C5-B6EE-003F4E0C6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FFC3E649-106F-4B41-9FF5-327536E4C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9F6731C-42C0-45DB-9F9A-B831CBEC5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040549E2-C5A5-4ED5-80AB-070FEBDF5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56C252-3684-4C3F-A4EE-625C660D7D0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-3" b="6332"/>
          <a:stretch/>
        </p:blipFill>
        <p:spPr>
          <a:xfrm>
            <a:off x="1" y="-5"/>
            <a:ext cx="4060014" cy="5020241"/>
          </a:xfrm>
          <a:custGeom>
            <a:avLst/>
            <a:gdLst/>
            <a:ahLst/>
            <a:cxnLst/>
            <a:rect l="l" t="t" r="r" b="b"/>
            <a:pathLst>
              <a:path w="4060014" h="5020241">
                <a:moveTo>
                  <a:pt x="0" y="0"/>
                </a:moveTo>
                <a:lnTo>
                  <a:pt x="4060014" y="0"/>
                </a:lnTo>
                <a:lnTo>
                  <a:pt x="4060014" y="451006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51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92795D-090A-424A-8E44-AE9AD6DD2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EBEBEB"/>
                </a:solidFill>
              </a:rPr>
              <a:t>Quarter in Photos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40B5B3-B867-4512-B173-E18E6850E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917" y="5722374"/>
            <a:ext cx="10407602" cy="4879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T12 assisting </a:t>
            </a:r>
            <a:r>
              <a:rPr lang="en-US" sz="2000" cap="all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ncfd</a:t>
            </a:r>
            <a:r>
              <a:rPr lang="en-US" sz="20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cap="all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st</a:t>
            </a:r>
            <a:r>
              <a:rPr lang="en-US" sz="2000" cap="all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25 with a vegetation fire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12B736-3DBE-41F8-A19E-AED0024CA0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74160" y="5733228"/>
            <a:ext cx="1527528" cy="1058822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853FACC-72E2-788A-DCB0-1557F7B79F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9"/>
          <a:stretch>
            <a:fillRect/>
          </a:stretch>
        </p:blipFill>
        <p:spPr>
          <a:xfrm rot="5400000">
            <a:off x="5432311" y="871121"/>
            <a:ext cx="5112788" cy="3834590"/>
          </a:xfrm>
        </p:spPr>
      </p:pic>
    </p:spTree>
    <p:extLst>
      <p:ext uri="{BB962C8B-B14F-4D97-AF65-F5344CB8AC3E}">
        <p14:creationId xmlns:p14="http://schemas.microsoft.com/office/powerpoint/2010/main" val="23951373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3123</TotalTime>
  <Words>117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Bernard MT Condensed</vt:lpstr>
      <vt:lpstr>Century Gothic</vt:lpstr>
      <vt:lpstr>Wingdings 3</vt:lpstr>
      <vt:lpstr>Ion</vt:lpstr>
      <vt:lpstr>Town Of Yountville </vt:lpstr>
      <vt:lpstr>Town Of Yountville </vt:lpstr>
      <vt:lpstr>PowerPoint Presentation</vt:lpstr>
      <vt:lpstr>PowerPoint Presentation</vt:lpstr>
      <vt:lpstr>Quarter in Photos </vt:lpstr>
      <vt:lpstr>Quarter in Photos </vt:lpstr>
      <vt:lpstr>Quarter in Photos</vt:lpstr>
      <vt:lpstr>Quarter in Photos </vt:lpstr>
      <vt:lpstr>Quarter in Photos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Of Yountville</dc:title>
  <dc:creator>LNU Yountville Stn@CALFIRE</dc:creator>
  <cp:lastModifiedBy>Black, Kyle@CALFIRE</cp:lastModifiedBy>
  <cp:revision>13</cp:revision>
  <dcterms:created xsi:type="dcterms:W3CDTF">2020-07-02T22:58:49Z</dcterms:created>
  <dcterms:modified xsi:type="dcterms:W3CDTF">2022-10-14T23:23:37Z</dcterms:modified>
</cp:coreProperties>
</file>